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67" r:id="rId2"/>
    <p:sldId id="258" r:id="rId3"/>
    <p:sldId id="257" r:id="rId4"/>
    <p:sldId id="262" r:id="rId5"/>
    <p:sldId id="263" r:id="rId6"/>
    <p:sldId id="276" r:id="rId7"/>
    <p:sldId id="281" r:id="rId8"/>
    <p:sldId id="271" r:id="rId9"/>
    <p:sldId id="275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09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13" autoAdjust="0"/>
    <p:restoredTop sz="94643" autoAdjust="0"/>
  </p:normalViewPr>
  <p:slideViewPr>
    <p:cSldViewPr>
      <p:cViewPr varScale="1">
        <p:scale>
          <a:sx n="88" d="100"/>
          <a:sy n="88" d="100"/>
        </p:scale>
        <p:origin x="-9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D15F3B-91A1-4135-986B-091A354092B7}" type="datetimeFigureOut">
              <a:rPr lang="en-US" smtClean="0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F9DCFD6-8FA7-482B-8007-9300A05CA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79DAC-5815-44F5-8D22-3EC8696B5207}" type="datetimeFigureOut">
              <a:rPr lang="en-US" smtClean="0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E982E-5F0A-4949-B0E2-1F082F8F6B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85F79-04F8-4FBE-BEAC-0CE388D7453B}" type="datetimeFigureOut">
              <a:rPr lang="en-US" smtClean="0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3792B-179B-41A6-B5C0-CBC7814E47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F55D62-6067-4D0C-BB7A-9E8C3C569B54}" type="datetimeFigureOut">
              <a:rPr lang="en-US" smtClean="0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10E5C04-8B5A-4E7C-A014-EDFEAFC0B3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1014E-BC4E-45F3-9E89-241FC971282C}" type="datetimeFigureOut">
              <a:rPr lang="en-US" smtClean="0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8C371-85D1-4DA4-86F4-63DCEADF6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EABF7-02E7-4A38-868E-42E137295FF9}" type="datetimeFigureOut">
              <a:rPr lang="en-US" smtClean="0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1155C-7DF1-4CD3-AD6D-57F1CFF876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30F2C-FDAE-42AE-8AE6-FAC191B29ED1}" type="datetimeFigureOut">
              <a:rPr lang="en-US" smtClean="0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1A3CCEC-D573-45D9-8F2D-D39153E316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9FF5B-C1FA-457E-B8AE-24C9A5703EFB}" type="datetimeFigureOut">
              <a:rPr lang="en-US" smtClean="0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FA66B-5367-4C25-82A0-19176B7F2C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37AB98-C813-4050-A78A-5FA068F0B7C8}" type="datetimeFigureOut">
              <a:rPr lang="en-US" smtClean="0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A15A5-85E1-4DAE-BF20-880410D153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77F1A-CC47-4512-B71C-7DA9C5BFFB16}" type="datetimeFigureOut">
              <a:rPr lang="en-US" smtClean="0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B4283-4B38-448F-9870-A04113B7C3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531C0-9200-4B3E-B6A4-BDF36DA9584C}" type="datetimeFigureOut">
              <a:rPr lang="en-US" smtClean="0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6C27A-1BA9-4B24-B6BF-5F22D286B4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4B4A381-712B-43A0-ACFD-51D16D8A58CF}" type="datetimeFigureOut">
              <a:rPr lang="en-US" smtClean="0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8DF1AA6-1C42-4342-B2CC-D0BD6AD40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5%D0%BB%D1%8F%D0%B5%D0%B2,_%D0%90%D0%BB%D0%B5%D0%BA%D1%81%D0%B0%D0%BD%D0%B4%D1%80_%D0%9F%D0%B5%D1%82%D1%80%D0%BE%D0%B2%D0%B8%D1%87" TargetMode="External"/><Relationship Id="rId2" Type="http://schemas.openxmlformats.org/officeDocument/2006/relationships/hyperlink" Target="http://ru.wikipedia.org/wiki/%D0%91%D0%B5%D0%BB%D1%8F%D0%B5%D0%B2,_%D0%9F%D1%91%D1%82%D1%80_%D0%9F%D0%B5%D1%82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1882_%D0%B3%D0%BE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6500858" cy="128588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«НАШ КРАСНОЯРСКИЙ КРАЙ: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ПОЗНАЁМ И ЛЮБИМ»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472518" cy="4214822"/>
          </a:xfrm>
        </p:spPr>
        <p:txBody>
          <a:bodyPr/>
          <a:lstStyle/>
          <a:p>
            <a:pPr algn="r">
              <a:buFont typeface="Wingdings 2" pitchFamily="18" charset="2"/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оль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учительства,</a:t>
            </a:r>
          </a:p>
          <a:p>
            <a:pPr algn="r">
              <a:buFont typeface="Wingdings 2" pitchFamily="18" charset="2"/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образования </a:t>
            </a:r>
          </a:p>
          <a:p>
            <a:pPr algn="r">
              <a:buFont typeface="Wingdings 2" pitchFamily="18" charset="2"/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в истории Енисейской губернии</a:t>
            </a:r>
          </a:p>
          <a:p>
            <a:pPr algn="r">
              <a:buFont typeface="Wingdings 2" pitchFamily="18" charset="2"/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и Красноярского края</a:t>
            </a:r>
          </a:p>
          <a:p>
            <a:pPr>
              <a:buFont typeface="Wingdings 2" pitchFamily="18" charset="2"/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7" name="Рисунок 6" descr="http://www.dom-s.org/images/pictures/image_big_12488720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14314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tomsk.ru/userpic/news/2010/Sep/23/108231_vie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42852"/>
            <a:ext cx="2028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rpn.gov.ru/sites/all/files/users/root/attachedfiles/newsimages/re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572008"/>
            <a:ext cx="57150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135732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Душой  принять  особый  мир глухих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 силам всем, важнее  здесь желанье.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Для чистоты  общенья,  мир  притих: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Нас  учат  Сердцем слышать состраданье.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1000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1988 году было построено новое современное здание школы, в которой стали обучаться как глухие, так и слабослышащие дети.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C:\Documents and Settings\Admin\Рабочий стол\МАМУЛЯ\Мама\музей школы\школа фото\SAM_56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МАМУЛЯ\Мама\музей школы\школа фото\SAM_22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071942"/>
            <a:ext cx="21907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turgeodekor8"/>
          <p:cNvPicPr/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714612" y="3643314"/>
            <a:ext cx="3714776" cy="2852743"/>
          </a:xfrm>
          <a:prstGeom prst="rect">
            <a:avLst/>
          </a:prstGeom>
          <a:noFill/>
          <a:ln w="76200" cmpd="tri">
            <a:pattFill prst="lgConfetti">
              <a:fgClr>
                <a:srgbClr val="0000FF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215106"/>
          </a:xfrm>
        </p:spPr>
        <p:txBody>
          <a:bodyPr/>
          <a:lstStyle/>
          <a:p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В 1974 году директором школы стал</a:t>
            </a: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 </a:t>
            </a:r>
            <a:endParaRPr lang="ru-RU" sz="24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  <a:t>Петр Иванович Алексеев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000" b="1" dirty="0" smtClean="0"/>
              <a:t>Педагогический коллектив </a:t>
            </a:r>
          </a:p>
          <a:p>
            <a:pPr>
              <a:buNone/>
            </a:pPr>
            <a:r>
              <a:rPr lang="ru-RU" sz="2000" b="1" dirty="0" smtClean="0"/>
              <a:t>составляет 98 человек (51 учитель, </a:t>
            </a:r>
          </a:p>
          <a:p>
            <a:pPr>
              <a:buNone/>
            </a:pPr>
            <a:r>
              <a:rPr lang="ru-RU" sz="2000" b="1" dirty="0" smtClean="0"/>
              <a:t>47 воспитателей и</a:t>
            </a:r>
          </a:p>
          <a:p>
            <a:pPr>
              <a:buNone/>
            </a:pPr>
            <a:r>
              <a:rPr lang="ru-RU" sz="2000" b="1" dirty="0" smtClean="0"/>
              <a:t>педагогов дополнительного образования).</a:t>
            </a:r>
            <a:endParaRPr lang="ru-RU" sz="2000" dirty="0" smtClean="0"/>
          </a:p>
          <a:p>
            <a:pPr>
              <a:buNone/>
            </a:pPr>
            <a:endParaRPr lang="ru-RU" sz="2400" dirty="0" smtClean="0"/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8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Высокие звания и награды педагогов:</a:t>
            </a:r>
            <a:endParaRPr lang="ru-RU" sz="1800" dirty="0" smtClean="0">
              <a:latin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Звание «Заслуженный учитель России» - 1;</a:t>
            </a:r>
            <a:endParaRPr lang="ru-RU" sz="1800" dirty="0" smtClean="0">
              <a:latin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Звание «Отличник народного просвещения» - 3;</a:t>
            </a:r>
            <a:endParaRPr lang="ru-RU" sz="1800" dirty="0" smtClean="0">
              <a:latin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Звание «Почетный работник общего образования» - 5;</a:t>
            </a:r>
            <a:endParaRPr lang="ru-RU" sz="1800" dirty="0" smtClean="0">
              <a:latin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Медаль «За доблестный труд» -1;</a:t>
            </a:r>
            <a:endParaRPr lang="ru-RU" sz="1800" dirty="0" smtClean="0">
              <a:latin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Почетная грамота  Министерства образования РФ – 18;</a:t>
            </a:r>
            <a:endParaRPr lang="ru-RU" sz="1800" dirty="0" smtClean="0">
              <a:latin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Почетная грамота Академии наук СССР -1.</a:t>
            </a:r>
            <a:endParaRPr lang="ru-RU" sz="1800" dirty="0" smtClean="0">
              <a:latin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7" descr="http://minsgd.ru/images/ddd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71480"/>
            <a:ext cx="24860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ollektiv2"/>
          <p:cNvPicPr/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6143636" y="3857628"/>
            <a:ext cx="27860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+mj-lt"/>
              </a:rPr>
              <a:t>Благодаря ежедневной, кропотливой работе педагогов, ребята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принимают участие в различных в мероприятиях,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соревнованиях, конкурсах, фестивалях городского, краевого,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регионального уровней, завоевывая, как правило, призовые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места, тем самым повышая уровень роста собственного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мастерства и престиж родной школы. </a:t>
            </a:r>
          </a:p>
          <a:p>
            <a:pPr>
              <a:buNone/>
            </a:pPr>
            <a:endParaRPr lang="ru-RU" sz="2000" b="1" dirty="0">
              <a:latin typeface="+mj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2295525" cy="168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786058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786058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643446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" name="Picture 1" descr="maslenica10-8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3428992" y="4643446"/>
            <a:ext cx="22787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teremokskazka1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 bwMode="auto">
          <a:xfrm>
            <a:off x="6143636" y="4643446"/>
            <a:ext cx="2571768" cy="176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4293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dirty="0" smtClean="0"/>
              <a:t>Учитель</a:t>
            </a:r>
            <a:r>
              <a:rPr lang="ru-RU" sz="2800" dirty="0" smtClean="0"/>
              <a:t>, труд достойный твой,</a:t>
            </a:r>
            <a:br>
              <a:rPr lang="ru-RU" sz="2800" dirty="0" smtClean="0"/>
            </a:br>
            <a:r>
              <a:rPr lang="ru-RU" sz="2800" dirty="0" smtClean="0"/>
              <a:t>Мы будем прославлять,</a:t>
            </a:r>
            <a:br>
              <a:rPr lang="ru-RU" sz="2800" dirty="0" smtClean="0"/>
            </a:br>
            <a:r>
              <a:rPr lang="ru-RU" sz="2800" dirty="0" smtClean="0"/>
              <a:t>Ты учишь думать головой,</a:t>
            </a:r>
            <a:br>
              <a:rPr lang="ru-RU" sz="2800" dirty="0" smtClean="0"/>
            </a:br>
            <a:r>
              <a:rPr lang="ru-RU" sz="2800" dirty="0" smtClean="0"/>
              <a:t>От дел своих не отступать,</a:t>
            </a:r>
            <a:br>
              <a:rPr lang="ru-RU" sz="2800" dirty="0" smtClean="0"/>
            </a:br>
            <a:r>
              <a:rPr lang="ru-RU" sz="2800" dirty="0" smtClean="0"/>
              <a:t>Спасибо хочется сказать,</a:t>
            </a:r>
            <a:br>
              <a:rPr lang="ru-RU" sz="2800" dirty="0" smtClean="0"/>
            </a:br>
            <a:r>
              <a:rPr lang="ru-RU" sz="2800" dirty="0" smtClean="0"/>
              <a:t>За все, чему ты научил,</a:t>
            </a:r>
            <a:br>
              <a:rPr lang="ru-RU" sz="2800" dirty="0" smtClean="0"/>
            </a:br>
            <a:r>
              <a:rPr lang="ru-RU" sz="2800" dirty="0" smtClean="0"/>
              <a:t>Хотим удачи пожелать,</a:t>
            </a:r>
            <a:br>
              <a:rPr lang="ru-RU" sz="2800" dirty="0" smtClean="0"/>
            </a:br>
            <a:r>
              <a:rPr lang="ru-RU" sz="2800" dirty="0" smtClean="0"/>
              <a:t>Добра, терпения и сил!</a:t>
            </a:r>
            <a:endParaRPr lang="ru-RU" sz="2800" dirty="0"/>
          </a:p>
        </p:txBody>
      </p:sp>
      <p:pic>
        <p:nvPicPr>
          <p:cNvPr id="4" name="Рисунок 3" descr="http://img196.imageshack.us/img196/2495/b79e99904245f580eb0807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071546"/>
            <a:ext cx="335758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ipsm.org.ua/files/2013/09/den-vchytely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14818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etodisty.ru/modules/boonex/photos/data/files/37357_m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643446"/>
            <a:ext cx="2143125" cy="198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первая </a:t>
            </a:r>
            <a:r>
              <a:rPr lang="ru-RU" dirty="0" smtClean="0"/>
              <a:t>частная школа</a:t>
            </a:r>
            <a:endParaRPr/>
          </a:p>
        </p:txBody>
      </p:sp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В 1830-е годы декабристы</a:t>
            </a:r>
          </a:p>
          <a:p>
            <a:pPr algn="ctr">
              <a:buFont typeface="Wingdings 2" pitchFamily="18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    </a:t>
            </a:r>
            <a:r>
              <a:rPr lang="ru-RU" dirty="0" smtClean="0">
                <a:solidFill>
                  <a:srgbClr val="002060"/>
                </a:solidFill>
                <a:hlinkClick r:id="rId2" tooltip="Беляев, Пётр Петрович"/>
              </a:rPr>
              <a:t>П. П.</a:t>
            </a:r>
            <a:r>
              <a:rPr lang="ru-RU" dirty="0" smtClean="0">
                <a:solidFill>
                  <a:srgbClr val="002060"/>
                </a:solidFill>
              </a:rPr>
              <a:t> и </a:t>
            </a:r>
            <a:r>
              <a:rPr lang="ru-RU" dirty="0" smtClean="0">
                <a:solidFill>
                  <a:srgbClr val="002060"/>
                </a:solidFill>
                <a:hlinkClick r:id="rId3" tooltip="Беляев, Александр Петрович"/>
              </a:rPr>
              <a:t>А. П. Беляевы</a:t>
            </a:r>
            <a:r>
              <a:rPr lang="ru-RU" dirty="0" smtClean="0">
                <a:solidFill>
                  <a:srgbClr val="002060"/>
                </a:solidFill>
              </a:rPr>
              <a:t> учили детей в первой основанной ими частной школе, которую открыли в городе Минусинске, преподавали грамматику, арифметику, географию, историю.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/>
          </a:p>
        </p:txBody>
      </p:sp>
      <p:pic>
        <p:nvPicPr>
          <p:cNvPr id="5" name="Рисунок 4" descr="http://im4-tub-ru.yandex.net/i?id=385769463-40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286256"/>
            <a:ext cx="15716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5-tub-ru.yandex.net/i?id=136938933-39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286256"/>
            <a:ext cx="17145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hotos.wikimapia.org/p/00/00/54/21/92_big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4643446"/>
            <a:ext cx="36433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Приходское училище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686800" cy="4525963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r>
              <a:rPr lang="ru-RU" dirty="0" smtClean="0"/>
              <a:t>  5 </a:t>
            </a:r>
            <a:r>
              <a:rPr lang="ru-RU" dirty="0" smtClean="0"/>
              <a:t>марта </a:t>
            </a:r>
            <a:r>
              <a:rPr lang="ru-RU" b="1" dirty="0" smtClean="0"/>
              <a:t>1850</a:t>
            </a:r>
            <a:r>
              <a:rPr lang="ru-RU" dirty="0" smtClean="0"/>
              <a:t> г. </a:t>
            </a:r>
            <a:r>
              <a:rPr lang="ru-RU" dirty="0" smtClean="0"/>
              <a:t>В Минусинске было </a:t>
            </a:r>
            <a:r>
              <a:rPr lang="ru-RU" dirty="0" smtClean="0"/>
              <a:t>открыто первое учебное заведение </a:t>
            </a:r>
            <a:r>
              <a:rPr lang="ru-RU" dirty="0" smtClean="0"/>
              <a:t>– приходское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училище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smtClean="0"/>
              <a:t>в котором могли одновременно обучаться всего 9 человек.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pokrovskayashkola2.siteedit.ru/images/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7628"/>
            <a:ext cx="4357718" cy="26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013.radikal.ru/i322/1011/dd/bda53450ecf4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8"/>
            <a:ext cx="3857652" cy="263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2928958" cy="209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Первые училища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786874" cy="350046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dirty="0" smtClean="0"/>
              <a:t>  В</a:t>
            </a:r>
            <a:r>
              <a:rPr lang="ru-RU" dirty="0" smtClean="0"/>
              <a:t> </a:t>
            </a:r>
            <a:r>
              <a:rPr lang="ru-RU" b="1" dirty="0" smtClean="0"/>
              <a:t>1880</a:t>
            </a:r>
            <a:r>
              <a:rPr lang="ru-RU" dirty="0" smtClean="0"/>
              <a:t> </a:t>
            </a:r>
            <a:r>
              <a:rPr lang="ru-RU" b="1" dirty="0" smtClean="0"/>
              <a:t>году </a:t>
            </a:r>
            <a:r>
              <a:rPr lang="ru-RU" dirty="0" smtClean="0"/>
              <a:t>в Минусинске работали</a:t>
            </a:r>
            <a:r>
              <a:rPr lang="ru-RU" dirty="0" smtClean="0"/>
              <a:t>: трехклассное </a:t>
            </a:r>
            <a:r>
              <a:rPr lang="ru-RU" b="1" dirty="0" smtClean="0"/>
              <a:t>училище</a:t>
            </a:r>
            <a:r>
              <a:rPr lang="ru-RU" dirty="0" smtClean="0"/>
              <a:t> (для мальчиков), два </a:t>
            </a:r>
            <a:r>
              <a:rPr lang="ru-RU" b="1" dirty="0" smtClean="0"/>
              <a:t>приходских училища</a:t>
            </a:r>
            <a:r>
              <a:rPr lang="ru-RU" dirty="0" smtClean="0"/>
              <a:t> и две </a:t>
            </a:r>
            <a:r>
              <a:rPr lang="ru-RU" b="1" dirty="0" smtClean="0"/>
              <a:t>воскресные</a:t>
            </a:r>
            <a:r>
              <a:rPr lang="ru-RU" dirty="0" smtClean="0"/>
              <a:t> </a:t>
            </a:r>
            <a:r>
              <a:rPr lang="ru-RU" b="1" dirty="0" smtClean="0"/>
              <a:t>школы</a:t>
            </a:r>
            <a:r>
              <a:rPr lang="ru-RU" dirty="0" smtClean="0"/>
              <a:t>.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6" name="Рисунок 5" descr="http://minusinsk.info/images/about.history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350046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zbyka.ru/parkhomenko/foto/fotos/fotor10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857760"/>
            <a:ext cx="2752732" cy="18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Школы…</a:t>
            </a:r>
            <a:r>
              <a:rPr lang="ru-RU" dirty="0" smtClean="0"/>
              <a:t> </a:t>
            </a:r>
            <a:r>
              <a:rPr lang="ru-RU" dirty="0" smtClean="0"/>
              <a:t>школы…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45259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hlinkClick r:id="rId2" tooltip="1882 год"/>
              </a:rPr>
              <a:t>1882 году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в Минусинском округе было 13 школ, в которых обучались 287 учащихся, то есть одна школа на 8400 человек населения. На народное образование в Минусинске тратилось 6000 рублей в год, или по 5 копеек на каждого жителя.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10244" name="Picture 4" descr="http://uo-minusinsk.ru/images/stories/image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256"/>
            <a:ext cx="3286148" cy="2319634"/>
          </a:xfrm>
          <a:prstGeom prst="rect">
            <a:avLst/>
          </a:prstGeom>
          <a:noFill/>
        </p:spPr>
      </p:pic>
      <p:pic>
        <p:nvPicPr>
          <p:cNvPr id="7" name="Рисунок 6" descr="http://im7-tub-ru.yandex.net/i?id=103068951-11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286256"/>
            <a:ext cx="3071834" cy="235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pPr algn="ctr"/>
            <a:r>
              <a:rPr lang="ru-RU" dirty="0" smtClean="0"/>
              <a:t> образование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В </a:t>
            </a:r>
            <a:r>
              <a:rPr lang="ru-RU" dirty="0" smtClean="0">
                <a:solidFill>
                  <a:schemeClr val="tx1"/>
                </a:solidFill>
              </a:rPr>
              <a:t>Минусинске 13 дневных и 1 вечернее общеобразовательное учреждение, 2 коррекционные школы, лицей, гимназия.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5" descr="61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256"/>
            <a:ext cx="2928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im2-tub-ru.yandex.net/i?id=115781316-1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214818"/>
            <a:ext cx="2509840" cy="1928826"/>
          </a:xfrm>
          <a:prstGeom prst="rect">
            <a:avLst/>
          </a:prstGeom>
          <a:noFill/>
        </p:spPr>
      </p:pic>
      <p:pic>
        <p:nvPicPr>
          <p:cNvPr id="31748" name="Picture 4" descr="http://im7-tub-ru.yandex.net/i?id=217685599-5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143248"/>
            <a:ext cx="250033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pPr algn="ctr">
              <a:buNone/>
            </a:pPr>
            <a:r>
              <a:rPr lang="ru-RU" sz="280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Минусинская  коррекционная  общеобразовательная</a:t>
            </a:r>
          </a:p>
          <a:p>
            <a:pPr algn="ctr">
              <a:buNone/>
            </a:pPr>
            <a:r>
              <a:rPr lang="ru-RU" sz="280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- интернат</a:t>
            </a:r>
          </a:p>
          <a:p>
            <a:pPr algn="ctr">
              <a:buNone/>
            </a:pPr>
            <a:r>
              <a:rPr lang="ru-RU" sz="280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вида</a:t>
            </a:r>
          </a:p>
          <a:p>
            <a:endParaRPr lang="ru-RU" dirty="0"/>
          </a:p>
        </p:txBody>
      </p:sp>
      <p:pic>
        <p:nvPicPr>
          <p:cNvPr id="4" name="Рисунок 3" descr="iturgeodekor8"/>
          <p:cNvPicPr/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000232" y="2428868"/>
            <a:ext cx="5334000" cy="3978275"/>
          </a:xfrm>
          <a:prstGeom prst="rect">
            <a:avLst/>
          </a:prstGeom>
          <a:noFill/>
          <a:ln w="76200" cmpd="tri">
            <a:pattFill prst="lgConfetti">
              <a:fgClr>
                <a:srgbClr val="0000FF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Рисунок 5" descr="http://minsgd.ru/images/1direkt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500438"/>
            <a:ext cx="2109307" cy="245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Содержимое 3" descr="http://minsgd.ru/images/starayashkola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7200" y="285728"/>
            <a:ext cx="8229600" cy="642942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400" dirty="0" smtClean="0">
                <a:ln>
                  <a:noFill/>
                </a:ln>
                <a:solidFill>
                  <a:srgbClr val="7C354D"/>
                </a:solidFill>
                <a:effectLst/>
                <a:latin typeface="Arial" charset="0"/>
              </a:rPr>
              <a:t/>
            </a:r>
            <a:br>
              <a:rPr lang="ru-RU" sz="3400" dirty="0" smtClean="0">
                <a:ln>
                  <a:noFill/>
                </a:ln>
                <a:solidFill>
                  <a:srgbClr val="7C354D"/>
                </a:solidFill>
                <a:effectLst/>
                <a:latin typeface="Arial" charset="0"/>
              </a:rPr>
            </a:br>
            <a:r>
              <a:rPr lang="ru-RU" sz="3400" dirty="0" smtClean="0">
                <a:ln>
                  <a:noFill/>
                </a:ln>
                <a:solidFill>
                  <a:srgbClr val="7C354D"/>
                </a:solidFill>
                <a:effectLst/>
                <a:latin typeface="Arial" charset="0"/>
              </a:rPr>
              <a:t/>
            </a:r>
            <a:br>
              <a:rPr lang="ru-RU" sz="3400" dirty="0" smtClean="0">
                <a:ln>
                  <a:noFill/>
                </a:ln>
                <a:solidFill>
                  <a:srgbClr val="7C354D"/>
                </a:solidFill>
                <a:effectLst/>
                <a:latin typeface="Arial" charset="0"/>
              </a:rPr>
            </a:br>
            <a:r>
              <a:rPr lang="ru-RU" sz="3400" dirty="0" smtClean="0">
                <a:ln>
                  <a:noFill/>
                </a:ln>
                <a:solidFill>
                  <a:srgbClr val="7C354D"/>
                </a:solidFill>
                <a:effectLst/>
                <a:latin typeface="Arial" charset="0"/>
              </a:rPr>
              <a:t/>
            </a:r>
            <a:br>
              <a:rPr lang="ru-RU" sz="3400" dirty="0" smtClean="0">
                <a:ln>
                  <a:noFill/>
                </a:ln>
                <a:solidFill>
                  <a:srgbClr val="7C354D"/>
                </a:solidFill>
                <a:effectLst/>
                <a:latin typeface="Arial" charset="0"/>
              </a:rPr>
            </a:br>
            <a:r>
              <a:rPr lang="ru-RU" sz="3400" dirty="0" smtClean="0">
                <a:ln>
                  <a:noFill/>
                </a:ln>
                <a:solidFill>
                  <a:srgbClr val="7C354D"/>
                </a:solidFill>
                <a:effectLst/>
                <a:latin typeface="Arial" charset="0"/>
              </a:rPr>
              <a:t/>
            </a:r>
            <a:br>
              <a:rPr lang="ru-RU" sz="3400" dirty="0" smtClean="0">
                <a:ln>
                  <a:noFill/>
                </a:ln>
                <a:solidFill>
                  <a:srgbClr val="7C354D"/>
                </a:solidFill>
                <a:effectLst/>
                <a:latin typeface="Arial" charset="0"/>
              </a:rPr>
            </a:br>
            <a:r>
              <a:rPr lang="ru-RU" sz="3400" dirty="0" smtClean="0">
                <a:ln>
                  <a:noFill/>
                </a:ln>
                <a:solidFill>
                  <a:srgbClr val="7C354D"/>
                </a:solidFill>
                <a:effectLst/>
                <a:latin typeface="Arial" charset="0"/>
              </a:rPr>
              <a:t/>
            </a:r>
            <a:br>
              <a:rPr lang="ru-RU" sz="3400" dirty="0" smtClean="0">
                <a:ln>
                  <a:noFill/>
                </a:ln>
                <a:solidFill>
                  <a:srgbClr val="7C354D"/>
                </a:solidFill>
                <a:effectLst/>
                <a:latin typeface="Arial" charset="0"/>
              </a:rPr>
            </a:br>
            <a:r>
              <a:rPr lang="ru-RU" sz="3400" b="1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1932 год…</a:t>
            </a:r>
            <a:r>
              <a:rPr lang="ru-RU" sz="3400" b="1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ru-RU" sz="3400" b="1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3400" dirty="0" smtClean="0">
                <a:ln>
                  <a:noFill/>
                </a:ln>
                <a:solidFill>
                  <a:srgbClr val="7C354D"/>
                </a:solidFill>
                <a:effectLst/>
                <a:latin typeface="Arial" charset="0"/>
              </a:rPr>
              <a:t/>
            </a:r>
            <a:br>
              <a:rPr lang="ru-RU" sz="3400" dirty="0" smtClean="0">
                <a:ln>
                  <a:noFill/>
                </a:ln>
                <a:solidFill>
                  <a:srgbClr val="7C354D"/>
                </a:solidFill>
                <a:effectLst/>
                <a:latin typeface="Arial" charset="0"/>
              </a:rPr>
            </a:br>
            <a:r>
              <a:rPr lang="ru-RU" sz="3400" dirty="0" smtClean="0">
                <a:ln>
                  <a:noFill/>
                </a:ln>
                <a:solidFill>
                  <a:srgbClr val="7C354D"/>
                </a:solidFill>
                <a:effectLst/>
                <a:latin typeface="Arial" charset="0"/>
              </a:rPr>
              <a:t/>
            </a:r>
            <a:br>
              <a:rPr lang="ru-RU" sz="3400" dirty="0" smtClean="0">
                <a:ln>
                  <a:noFill/>
                </a:ln>
                <a:solidFill>
                  <a:srgbClr val="7C354D"/>
                </a:solidFill>
                <a:effectLst/>
                <a:latin typeface="Arial" charset="0"/>
              </a:rPr>
            </a:br>
            <a:r>
              <a:rPr lang="ru-RU" sz="3400" dirty="0" smtClean="0">
                <a:ln>
                  <a:noFill/>
                </a:ln>
                <a:solidFill>
                  <a:srgbClr val="7C354D"/>
                </a:solidFill>
                <a:effectLst/>
                <a:latin typeface="Arial" charset="0"/>
              </a:rPr>
              <a:t/>
            </a:r>
            <a:br>
              <a:rPr lang="ru-RU" sz="3400" dirty="0" smtClean="0">
                <a:ln>
                  <a:noFill/>
                </a:ln>
                <a:solidFill>
                  <a:srgbClr val="7C354D"/>
                </a:solidFill>
                <a:effectLst/>
                <a:latin typeface="Arial" charset="0"/>
              </a:rPr>
            </a:br>
            <a:r>
              <a:rPr sz="3600" smtClean="0">
                <a:ln>
                  <a:noFill/>
                </a:ln>
                <a:solidFill>
                  <a:srgbClr val="3709A9"/>
                </a:solidFill>
                <a:effectLst/>
              </a:rPr>
              <a:t/>
            </a:r>
            <a:br>
              <a:rPr sz="3600" smtClean="0">
                <a:ln>
                  <a:noFill/>
                </a:ln>
                <a:solidFill>
                  <a:srgbClr val="3709A9"/>
                </a:solidFill>
                <a:effectLst/>
              </a:rPr>
            </a:br>
            <a:endParaRPr lang="ru-RU" sz="3600" dirty="0" smtClean="0">
              <a:ln>
                <a:noFill/>
              </a:ln>
              <a:solidFill>
                <a:srgbClr val="3709A9"/>
              </a:solidFill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214422"/>
            <a:ext cx="8697912" cy="292893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   МИНУСИНСКАЯ</a:t>
            </a:r>
            <a:r>
              <a:rPr lang="en-US" sz="2400" b="1" dirty="0" smtClean="0">
                <a:solidFill>
                  <a:schemeClr val="tx1"/>
                </a:solidFill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</a:rPr>
              <a:t>школа для глухих детей </a:t>
            </a:r>
            <a:r>
              <a:rPr lang="ru-RU" sz="2400" b="1" dirty="0" smtClean="0">
                <a:solidFill>
                  <a:schemeClr val="tx1"/>
                </a:solidFill>
              </a:rPr>
              <a:t>была открыта по прошению </a:t>
            </a:r>
            <a:r>
              <a:rPr lang="ru-RU" sz="2400" b="1" dirty="0" smtClean="0">
                <a:solidFill>
                  <a:schemeClr val="tx1"/>
                </a:solidFill>
              </a:rPr>
              <a:t>Анастасии Никитичны Щеголевой, </a:t>
            </a:r>
            <a:r>
              <a:rPr lang="ru-RU" sz="2400" b="1" dirty="0" smtClean="0">
                <a:solidFill>
                  <a:schemeClr val="tx1"/>
                </a:solidFill>
              </a:rPr>
              <a:t>она имела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троих глухих детей.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</a:rPr>
              <a:t>1 </a:t>
            </a:r>
            <a:r>
              <a:rPr lang="ru-RU" sz="2400" b="1" dirty="0" smtClean="0">
                <a:solidFill>
                  <a:schemeClr val="tx1"/>
                </a:solidFill>
              </a:rPr>
              <a:t>сентября 1932 года школа открыла двери своим первым ученикам —12 юношам и 9 девушкам от 19 до 21 года. </a:t>
            </a:r>
            <a:r>
              <a:rPr lang="en-US" sz="2200" dirty="0" smtClean="0">
                <a:solidFill>
                  <a:schemeClr val="tx1"/>
                </a:solidFill>
              </a:rPr>
              <a:t> 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 descr="C:\Documents and Settings\Admin\Рабочий стол\МАМУЛЯ\Мама\музей школы\школа фото\SAM_56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071810"/>
            <a:ext cx="318135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 fontAlgn="ctr">
              <a:lnSpc>
                <a:spcPct val="80000"/>
              </a:lnSpc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трудное начало…</a:t>
            </a:r>
          </a:p>
          <a:p>
            <a:pPr fontAlgn="ctr">
              <a:lnSpc>
                <a:spcPct val="80000"/>
              </a:lnSpc>
              <a:buNone/>
            </a:pPr>
            <a:endParaRPr lang="ru-RU" sz="2000" dirty="0" smtClean="0"/>
          </a:p>
          <a:p>
            <a:pPr fontAlgn="ctr">
              <a:lnSpc>
                <a:spcPct val="80000"/>
              </a:lnSpc>
              <a:buNone/>
            </a:pPr>
            <a:r>
              <a:rPr lang="ru-RU" sz="2000" dirty="0" smtClean="0"/>
              <a:t>     «</a:t>
            </a:r>
            <a:r>
              <a:rPr lang="ru-RU" sz="2000" dirty="0" smtClean="0"/>
              <a:t>Чтобы выжить в долгие, лютые зимы, трудились все – и дети, и сотрудники школы. Организовали свое подсобное хозяйство: держали корову, свиней, лошадей. Воду привозили с протоки. Отопление было печное, и дрова заготавливали сами. Весной в поле сажали картофель, сеяли овес, гречиху, просо. А поскольку поля находились в 5­8 км от школы, вставали в шесть утра и возвращались в 9­10 часов вечера. Дети помладше трудились на огороде, выращивали овощи. Они не чурались никакой работы и учились очень прилежно, понимая, что без образования жить будет еще труднее…»</a:t>
            </a:r>
            <a:endParaRPr lang="en-US" sz="2000" dirty="0" smtClean="0"/>
          </a:p>
        </p:txBody>
      </p:sp>
      <p:pic>
        <p:nvPicPr>
          <p:cNvPr id="6" name="Рисунок 5" descr="C:\Documents and Settings\Admin\Рабочий стол\МАМУЛЯ\Мама\музей школы\школа фото\SAM_55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2747964" cy="21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МАМУЛЯ\Мама\музей школы\школа фото\SAM_5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857628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МАМУЛЯ\Мама\музей школы\школа фото\SAM_56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857628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851</TotalTime>
  <Words>270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«НАШ КРАСНОЯРСКИЙ КРАЙ:  ПОЗНАЁМ И ЛЮБИМ»</vt:lpstr>
      <vt:lpstr>первая частная школа</vt:lpstr>
      <vt:lpstr>Приходское училище</vt:lpstr>
      <vt:lpstr>Первые училища</vt:lpstr>
      <vt:lpstr>Школы… школы…</vt:lpstr>
      <vt:lpstr> образование XX века</vt:lpstr>
      <vt:lpstr>Слайд 7</vt:lpstr>
      <vt:lpstr>     1932 год…     </vt:lpstr>
      <vt:lpstr>Слайд 9</vt:lpstr>
      <vt:lpstr>Душой  принять  особый  мир глухих По силам всем, важнее  здесь желанье. Для чистоты  общенья,  мир  притих: Нас  учат  Сердцем слышать состраданье. 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vika</dc:creator>
  <cp:lastModifiedBy>Admin</cp:lastModifiedBy>
  <cp:revision>53</cp:revision>
  <dcterms:created xsi:type="dcterms:W3CDTF">2013-11-26T17:07:25Z</dcterms:created>
  <dcterms:modified xsi:type="dcterms:W3CDTF">2013-12-03T14:53:53Z</dcterms:modified>
</cp:coreProperties>
</file>